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gif>
</file>

<file path=ppt/media/image12.gif>
</file>

<file path=ppt/media/image2.gif>
</file>

<file path=ppt/media/image3.png>
</file>

<file path=ppt/media/image4.png>
</file>

<file path=ppt/media/image5.gif>
</file>

<file path=ppt/media/image6.gif>
</file>

<file path=ppt/media/image7.gif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7384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gif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gif"/><Relationship Id="rId4" Type="http://schemas.openxmlformats.org/officeDocument/2006/relationships/image" Target="../media/image11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33199" y="790456"/>
            <a:ext cx="7477601" cy="49991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57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Proceso de Machine Learning para Determinar la Demanda Social de Puestos de Empleo de Profesionales de TI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833199" y="6122908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En esta presentación, exploraremos el proceso de Machine Learning para determinar la demanda social de puestos de empleo de profesionales de TI.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33199" y="7083623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NOMBRES: MESIAS EMILY</a:t>
            </a:r>
            <a:endParaRPr lang="en-US" sz="175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72D1D84D-5642-4DA2-8EDE-53E2C447A5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9605" y="-18861"/>
            <a:ext cx="5690794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52126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RESUMEN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833199" y="2548890"/>
            <a:ext cx="7477601" cy="35540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En este trabajo, </a:t>
            </a:r>
            <a:r>
              <a:rPr lang="en-US" sz="1750" dirty="0" err="1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investigaron</a:t>
            </a: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los puestos de empleo de profesionales de TI publicados en portales web, </a:t>
            </a:r>
            <a:r>
              <a:rPr lang="en-US" sz="1750" dirty="0" err="1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diseñaron</a:t>
            </a: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un proceso de ML no supervisado, </a:t>
            </a:r>
            <a:r>
              <a:rPr lang="en-US" sz="1750" dirty="0" err="1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extrajeron</a:t>
            </a: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perfiles ocupacionales, </a:t>
            </a:r>
            <a:r>
              <a:rPr lang="en-US" sz="1750" dirty="0" err="1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diseñaron</a:t>
            </a: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un modelo multidimensional, </a:t>
            </a:r>
            <a:r>
              <a:rPr lang="en-US" sz="1750" dirty="0" err="1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aplicaron</a:t>
            </a: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clustering para determinar conglomerados de puestos de empleo </a:t>
            </a:r>
            <a:r>
              <a:rPr lang="en-US" sz="1750" dirty="0" err="1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por</a:t>
            </a: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</a:t>
            </a:r>
            <a:r>
              <a:rPr lang="en-US" sz="1750" dirty="0" err="1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similitud</a:t>
            </a: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33199" y="6352818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42344"/>
            <a:ext cx="14630400" cy="82296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33199" y="169902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Introducción 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833199" y="2726650"/>
            <a:ext cx="7477601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El machine learning es una rama de la inteligencia artificial que utiliza técnicas automatizadas para resolver problemas basados en clasificación, regresión y clustering. La demanda social se refiere a la necesidad de servicios y productos en la formación profesional, expresada por grupos de interés. En este contexto, </a:t>
            </a:r>
            <a:r>
              <a:rPr lang="en-US" sz="1750" dirty="0" err="1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investigaron</a:t>
            </a: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la demanda social de profesionales de TI a partir de puestos de empleo publicados en portales web.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33199" y="5108972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Los profesionales de TI son solucionadores de problemas que trabajan en la integración y operación de sistemas, implementan servicios de TI y conocen estándares nacionales e internacionales. Su papel es fundamental en entornos corporativos y comunitarios.</a:t>
            </a:r>
            <a:endParaRPr lang="en-US" sz="175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9F18C907-9EB8-4EB0-9373-1E2DAF67C8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4151" y="-42344"/>
            <a:ext cx="5626249" cy="827194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076"/>
          </a:xfrm>
          <a:prstGeom prst="rect">
            <a:avLst/>
          </a:prstGeom>
          <a:solidFill>
            <a:srgbClr val="0C0C0C"/>
          </a:solidFill>
          <a:ln w="11549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3176230" y="509111"/>
            <a:ext cx="5943481" cy="5786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556"/>
              </a:lnSpc>
              <a:buNone/>
            </a:pPr>
            <a:r>
              <a:rPr lang="en-US" sz="3645" b="1" kern="0" spc="-109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Proceso de machine learning </a:t>
            </a:r>
            <a:endParaRPr lang="en-US" sz="3645" dirty="0"/>
          </a:p>
        </p:txBody>
      </p:sp>
      <p:sp>
        <p:nvSpPr>
          <p:cNvPr id="6" name="Text 2"/>
          <p:cNvSpPr/>
          <p:nvPr/>
        </p:nvSpPr>
        <p:spPr>
          <a:xfrm>
            <a:off x="3176230" y="4161711"/>
            <a:ext cx="4000143" cy="9255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645"/>
              </a:lnSpc>
              <a:buNone/>
            </a:pPr>
            <a:r>
              <a:rPr lang="en-US" sz="2916" b="1" kern="0" spc="-87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TRABAJOS RELACIONADOS</a:t>
            </a:r>
            <a:endParaRPr lang="en-US" sz="2916" dirty="0"/>
          </a:p>
        </p:txBody>
      </p:sp>
      <p:sp>
        <p:nvSpPr>
          <p:cNvPr id="7" name="Text 3"/>
          <p:cNvSpPr/>
          <p:nvPr/>
        </p:nvSpPr>
        <p:spPr>
          <a:xfrm>
            <a:off x="3176230" y="5272445"/>
            <a:ext cx="4000143" cy="20735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333"/>
              </a:lnSpc>
              <a:buNone/>
            </a:pPr>
            <a:r>
              <a:rPr lang="en-US" sz="1458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Se han realizado investigaciones similares para mejorar la adecuación persona-trabajo en el reclutamiento de talentos en línea. Estas investigaciones utilizan técnicas de machine learning supervisado y técnicas de procesamiento de texto para evaluar la precisión y eficiencia de los resultados.</a:t>
            </a:r>
            <a:endParaRPr lang="en-US" sz="1458" dirty="0"/>
          </a:p>
        </p:txBody>
      </p:sp>
      <p:sp>
        <p:nvSpPr>
          <p:cNvPr id="9" name="Text 4"/>
          <p:cNvSpPr/>
          <p:nvPr/>
        </p:nvSpPr>
        <p:spPr>
          <a:xfrm>
            <a:off x="7454027" y="4161711"/>
            <a:ext cx="2962632" cy="4627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645"/>
              </a:lnSpc>
              <a:buNone/>
            </a:pPr>
            <a:r>
              <a:rPr lang="en-US" sz="2916" b="1" kern="0" spc="-87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OBJETIVOS</a:t>
            </a:r>
            <a:endParaRPr lang="en-US" sz="2916" dirty="0"/>
          </a:p>
        </p:txBody>
      </p:sp>
      <p:sp>
        <p:nvSpPr>
          <p:cNvPr id="10" name="Text 5"/>
          <p:cNvSpPr/>
          <p:nvPr/>
        </p:nvSpPr>
        <p:spPr>
          <a:xfrm>
            <a:off x="7750254" y="4832747"/>
            <a:ext cx="3703915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Font typeface="+mj-lt"/>
              <a:buAutoNum type="arabicPeriod"/>
            </a:pPr>
            <a:r>
              <a:rPr lang="en-US" sz="1458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Diseñar un proceso de ML no supervisado.</a:t>
            </a:r>
            <a:endParaRPr lang="en-US" sz="1458" dirty="0"/>
          </a:p>
        </p:txBody>
      </p:sp>
      <p:sp>
        <p:nvSpPr>
          <p:cNvPr id="11" name="Text 6"/>
          <p:cNvSpPr/>
          <p:nvPr/>
        </p:nvSpPr>
        <p:spPr>
          <a:xfrm>
            <a:off x="7750254" y="5240060"/>
            <a:ext cx="3703915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just">
              <a:lnSpc>
                <a:spcPts val="2624"/>
              </a:lnSpc>
              <a:buSzPct val="100000"/>
              <a:buFont typeface="+mj-lt"/>
              <a:buAutoNum type="arabicPeriod" startAt="2"/>
            </a:pPr>
            <a:r>
              <a:rPr lang="en-US" sz="1458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Extraer la demanda social desde los portales de empleo utilizando técnicas de webscraping.</a:t>
            </a:r>
            <a:endParaRPr lang="en-US" sz="1458" dirty="0"/>
          </a:p>
        </p:txBody>
      </p:sp>
      <p:sp>
        <p:nvSpPr>
          <p:cNvPr id="12" name="Text 7"/>
          <p:cNvSpPr/>
          <p:nvPr/>
        </p:nvSpPr>
        <p:spPr>
          <a:xfrm>
            <a:off x="7750254" y="6313884"/>
            <a:ext cx="3703915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just">
              <a:lnSpc>
                <a:spcPts val="2624"/>
              </a:lnSpc>
              <a:buSzPct val="100000"/>
              <a:buFont typeface="+mj-lt"/>
              <a:buAutoNum type="arabicPeriod" startAt="3"/>
            </a:pPr>
            <a:r>
              <a:rPr lang="en-US" sz="1458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Realizar un pre-procesamiento de la información mediante el uso de técnicas de procesamiento de lenguaje natural.</a:t>
            </a:r>
            <a:endParaRPr lang="en-US" sz="1458" dirty="0"/>
          </a:p>
        </p:txBody>
      </p:sp>
      <p:sp>
        <p:nvSpPr>
          <p:cNvPr id="13" name="Text 8"/>
          <p:cNvSpPr/>
          <p:nvPr/>
        </p:nvSpPr>
        <p:spPr>
          <a:xfrm>
            <a:off x="7750254" y="7387709"/>
            <a:ext cx="3703915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Font typeface="+mj-lt"/>
              <a:buAutoNum type="arabicPeriod" startAt="4"/>
            </a:pPr>
            <a:r>
              <a:rPr lang="en-US" sz="1458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Diseñar un modelo multidimensional.</a:t>
            </a:r>
            <a:endParaRPr lang="en-US" sz="1458" dirty="0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E59AD7F2-E943-43EB-92E2-F5D2671ECD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4902" y="1296352"/>
            <a:ext cx="4241471" cy="2656761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CE461430-A4B3-484D-B064-49C81BD5CE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6016" y="1296352"/>
            <a:ext cx="3808154" cy="266190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21514"/>
            <a:ext cx="14630400" cy="8233648"/>
          </a:xfrm>
          <a:prstGeom prst="rect">
            <a:avLst/>
          </a:prstGeom>
          <a:solidFill>
            <a:srgbClr val="0C0C0C"/>
          </a:solidFill>
          <a:ln w="12621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765465" y="559713"/>
            <a:ext cx="6872526" cy="6360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008"/>
              </a:lnSpc>
              <a:buNone/>
            </a:pPr>
            <a:r>
              <a:rPr lang="en-US" sz="4007" b="1" kern="0" spc="-120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Preprocesamiento de los Datos</a:t>
            </a:r>
            <a:endParaRPr lang="en-US" sz="4007" dirty="0"/>
          </a:p>
        </p:txBody>
      </p:sp>
      <p:sp>
        <p:nvSpPr>
          <p:cNvPr id="5" name="Shape 2"/>
          <p:cNvSpPr/>
          <p:nvPr/>
        </p:nvSpPr>
        <p:spPr>
          <a:xfrm>
            <a:off x="2765465" y="1602819"/>
            <a:ext cx="4448056" cy="6071116"/>
          </a:xfrm>
          <a:prstGeom prst="roundRect">
            <a:avLst>
              <a:gd name="adj" fmla="val 2059"/>
            </a:avLst>
          </a:prstGeom>
          <a:solidFill>
            <a:srgbClr val="7E023C"/>
          </a:solidFill>
          <a:ln w="12621">
            <a:solidFill>
              <a:srgbClr val="970248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981563" y="1818918"/>
            <a:ext cx="2442448" cy="3815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05"/>
              </a:lnSpc>
              <a:buNone/>
            </a:pPr>
            <a:r>
              <a:rPr lang="en-US" sz="2404" b="1" kern="0" spc="-72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METODOLOGÍA</a:t>
            </a:r>
            <a:endParaRPr lang="en-US" sz="2404" dirty="0"/>
          </a:p>
        </p:txBody>
      </p:sp>
      <p:sp>
        <p:nvSpPr>
          <p:cNvPr id="7" name="Text 4"/>
          <p:cNvSpPr/>
          <p:nvPr/>
        </p:nvSpPr>
        <p:spPr>
          <a:xfrm>
            <a:off x="2981563" y="2403991"/>
            <a:ext cx="4015859" cy="16287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564"/>
              </a:lnSpc>
              <a:buNone/>
            </a:pPr>
            <a:r>
              <a:rPr lang="en-US" sz="1603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Esta investigación tiene un enfoque cualitativo e inductivo. La población incluye puestos de empleo publicados en portales web en los últimos dos años. Se utilizó una muestra de </a:t>
            </a:r>
            <a:r>
              <a:rPr lang="en-US" sz="1603" dirty="0" err="1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ocho</a:t>
            </a:r>
            <a:r>
              <a:rPr lang="en-US" sz="1603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mil </a:t>
            </a:r>
            <a:r>
              <a:rPr lang="en-US" sz="1603" dirty="0" err="1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seiscientos</a:t>
            </a:r>
            <a:r>
              <a:rPr lang="en-US" sz="1603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</a:t>
            </a:r>
            <a:r>
              <a:rPr lang="en-US" sz="1603" dirty="0" err="1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cuarenta</a:t>
            </a:r>
            <a:r>
              <a:rPr lang="en-US" sz="1603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anuncios de empleo.</a:t>
            </a:r>
            <a:endParaRPr lang="en-US" sz="1603" dirty="0"/>
          </a:p>
        </p:txBody>
      </p:sp>
      <p:sp>
        <p:nvSpPr>
          <p:cNvPr id="8" name="Text 5"/>
          <p:cNvSpPr/>
          <p:nvPr/>
        </p:nvSpPr>
        <p:spPr>
          <a:xfrm>
            <a:off x="2968942" y="4508711"/>
            <a:ext cx="4015859" cy="22802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564"/>
              </a:lnSpc>
              <a:buNone/>
            </a:pPr>
            <a:r>
              <a:rPr lang="en-US" sz="1603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El proceso consta de dos subprocesos. El primero consiste en la extracción y almacenamiento de información de perfiles de empleo mediante webscraping. El segundo subproceso implica la aplicación de clustering k-means para determinar conglomerados de puestos de empleo.</a:t>
            </a:r>
            <a:endParaRPr lang="en-US" sz="1603" dirty="0"/>
          </a:p>
        </p:txBody>
      </p:sp>
      <p:sp>
        <p:nvSpPr>
          <p:cNvPr id="9" name="Shape 6"/>
          <p:cNvSpPr/>
          <p:nvPr/>
        </p:nvSpPr>
        <p:spPr>
          <a:xfrm>
            <a:off x="7416998" y="1602819"/>
            <a:ext cx="4448056" cy="6071116"/>
          </a:xfrm>
          <a:prstGeom prst="roundRect">
            <a:avLst>
              <a:gd name="adj" fmla="val 2059"/>
            </a:avLst>
          </a:prstGeom>
          <a:solidFill>
            <a:srgbClr val="7E023C"/>
          </a:solidFill>
          <a:ln w="12621">
            <a:solidFill>
              <a:srgbClr val="970248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633097" y="1818918"/>
            <a:ext cx="4015859" cy="10175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4007"/>
              </a:lnSpc>
              <a:buNone/>
            </a:pPr>
            <a:r>
              <a:rPr lang="en-US" sz="3205" b="1" kern="0" spc="-9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RESULTADOS Y DISCUSIÓN</a:t>
            </a:r>
            <a:endParaRPr lang="en-US" sz="3205" dirty="0"/>
          </a:p>
        </p:txBody>
      </p:sp>
      <p:sp>
        <p:nvSpPr>
          <p:cNvPr id="11" name="Text 8"/>
          <p:cNvSpPr/>
          <p:nvPr/>
        </p:nvSpPr>
        <p:spPr>
          <a:xfrm>
            <a:off x="7633097" y="3039904"/>
            <a:ext cx="4015859" cy="19545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564"/>
              </a:lnSpc>
              <a:buNone/>
            </a:pPr>
            <a:r>
              <a:rPr lang="en-US" sz="1603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El proceso de ML no supervisado permitió extraer y analizar la demanda social de puestos de empleo de profesionales de TI. Se diseñó un modelo multidimensional que proporcionó diversas perspectivas sobre la información recopilada.</a:t>
            </a:r>
            <a:endParaRPr lang="en-US" sz="1603" dirty="0"/>
          </a:p>
        </p:txBody>
      </p:sp>
      <p:sp>
        <p:nvSpPr>
          <p:cNvPr id="12" name="Text 9"/>
          <p:cNvSpPr/>
          <p:nvPr/>
        </p:nvSpPr>
        <p:spPr>
          <a:xfrm>
            <a:off x="7633097" y="5177552"/>
            <a:ext cx="4015859" cy="22802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564"/>
              </a:lnSpc>
              <a:buNone/>
            </a:pPr>
            <a:r>
              <a:rPr lang="en-US" sz="1603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Los resultados mostraron la variabilidad en los salarios ofrecidos y las competencias más demandadas por los empleadores. También se identificaron las habilidades blandas más solicitadas, como la comunicación efectiva y la capacidad de análisis.</a:t>
            </a:r>
            <a:endParaRPr lang="en-US" sz="1603" dirty="0"/>
          </a:p>
        </p:txBody>
      </p:sp>
      <p:pic>
        <p:nvPicPr>
          <p:cNvPr id="15" name="Image 1" descr="preencoded.png">
            <a:extLst>
              <a:ext uri="{FF2B5EF4-FFF2-40B4-BE49-F238E27FC236}">
                <a16:creationId xmlns:a16="http://schemas.microsoft.com/office/drawing/2014/main" id="{E6B41E9A-E06E-46C5-91D6-82FE90834B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21193"/>
            <a:ext cx="2765465" cy="8254841"/>
          </a:xfrm>
          <a:prstGeom prst="rect">
            <a:avLst/>
          </a:prstGeom>
        </p:spPr>
      </p:pic>
      <p:pic>
        <p:nvPicPr>
          <p:cNvPr id="1028" name="Picture 4" descr="Banner de fondo de inteligencia artificial y metaverso que muestra la  tecnología de ia ia generativa | Foto Premium">
            <a:extLst>
              <a:ext uri="{FF2B5EF4-FFF2-40B4-BE49-F238E27FC236}">
                <a16:creationId xmlns:a16="http://schemas.microsoft.com/office/drawing/2014/main" id="{F3297259-4E03-44B8-9753-B0BBC5537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65053" y="10757"/>
            <a:ext cx="2804199" cy="8208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029"/>
          </a:xfrm>
          <a:prstGeom prst="rect">
            <a:avLst/>
          </a:prstGeom>
          <a:solidFill>
            <a:srgbClr val="0C0C0C"/>
          </a:solidFill>
          <a:ln w="12144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964656" y="535186"/>
            <a:ext cx="3113961" cy="4864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31"/>
              </a:lnSpc>
              <a:buNone/>
            </a:pPr>
            <a:r>
              <a:rPr lang="en-US" sz="3065" b="1" kern="0" spc="-92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CONCLUSIONES</a:t>
            </a:r>
            <a:endParaRPr lang="en-US" sz="3065" dirty="0"/>
          </a:p>
        </p:txBody>
      </p:sp>
      <p:sp>
        <p:nvSpPr>
          <p:cNvPr id="5" name="Shape 2"/>
          <p:cNvSpPr/>
          <p:nvPr/>
        </p:nvSpPr>
        <p:spPr>
          <a:xfrm>
            <a:off x="3237071" y="1410891"/>
            <a:ext cx="38814" cy="6284952"/>
          </a:xfrm>
          <a:prstGeom prst="rect">
            <a:avLst/>
          </a:prstGeom>
          <a:solidFill>
            <a:srgbClr val="970248"/>
          </a:solidFill>
          <a:ln/>
        </p:spPr>
      </p:sp>
      <p:sp>
        <p:nvSpPr>
          <p:cNvPr id="6" name="Shape 3"/>
          <p:cNvSpPr/>
          <p:nvPr/>
        </p:nvSpPr>
        <p:spPr>
          <a:xfrm>
            <a:off x="3475375" y="1762363"/>
            <a:ext cx="681157" cy="38814"/>
          </a:xfrm>
          <a:prstGeom prst="rect">
            <a:avLst/>
          </a:prstGeom>
          <a:solidFill>
            <a:srgbClr val="970248"/>
          </a:solidFill>
          <a:ln/>
        </p:spPr>
      </p:sp>
      <p:sp>
        <p:nvSpPr>
          <p:cNvPr id="7" name="Shape 4"/>
          <p:cNvSpPr/>
          <p:nvPr/>
        </p:nvSpPr>
        <p:spPr>
          <a:xfrm>
            <a:off x="3037582" y="1562933"/>
            <a:ext cx="437793" cy="437793"/>
          </a:xfrm>
          <a:prstGeom prst="roundRect">
            <a:avLst>
              <a:gd name="adj" fmla="val 20005"/>
            </a:avLst>
          </a:prstGeom>
          <a:solidFill>
            <a:srgbClr val="7E023C"/>
          </a:solidFill>
          <a:ln w="12144">
            <a:solidFill>
              <a:srgbClr val="970248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3199269" y="1599367"/>
            <a:ext cx="114300" cy="3649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73"/>
              </a:lnSpc>
              <a:buNone/>
            </a:pPr>
            <a:r>
              <a:rPr lang="en-US" sz="2299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1</a:t>
            </a:r>
            <a:endParaRPr lang="en-US" sz="2299" dirty="0"/>
          </a:p>
        </p:txBody>
      </p:sp>
      <p:sp>
        <p:nvSpPr>
          <p:cNvPr id="9" name="Text 6"/>
          <p:cNvSpPr/>
          <p:nvPr/>
        </p:nvSpPr>
        <p:spPr>
          <a:xfrm>
            <a:off x="4326850" y="1605439"/>
            <a:ext cx="7338774" cy="9119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395"/>
              </a:lnSpc>
              <a:buNone/>
            </a:pPr>
            <a:r>
              <a:rPr lang="en-US" sz="1916" b="1" kern="0" spc="-57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Esta investigación propone un proceso de ML no supervisado para determinar la demanda social de profesionales de TI a partir de puestos de empleo publicados en portales web.</a:t>
            </a:r>
            <a:endParaRPr lang="en-US" sz="1916" dirty="0"/>
          </a:p>
        </p:txBody>
      </p:sp>
      <p:sp>
        <p:nvSpPr>
          <p:cNvPr id="10" name="Shape 7"/>
          <p:cNvSpPr/>
          <p:nvPr/>
        </p:nvSpPr>
        <p:spPr>
          <a:xfrm>
            <a:off x="3475375" y="3513892"/>
            <a:ext cx="681157" cy="38814"/>
          </a:xfrm>
          <a:prstGeom prst="rect">
            <a:avLst/>
          </a:prstGeom>
          <a:solidFill>
            <a:srgbClr val="970248"/>
          </a:solidFill>
          <a:ln/>
        </p:spPr>
      </p:sp>
      <p:sp>
        <p:nvSpPr>
          <p:cNvPr id="11" name="Shape 8"/>
          <p:cNvSpPr/>
          <p:nvPr/>
        </p:nvSpPr>
        <p:spPr>
          <a:xfrm>
            <a:off x="3037582" y="3314462"/>
            <a:ext cx="437793" cy="437793"/>
          </a:xfrm>
          <a:prstGeom prst="roundRect">
            <a:avLst>
              <a:gd name="adj" fmla="val 20005"/>
            </a:avLst>
          </a:prstGeom>
          <a:solidFill>
            <a:srgbClr val="7E023C"/>
          </a:solidFill>
          <a:ln w="12144">
            <a:solidFill>
              <a:srgbClr val="970248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3168789" y="3350895"/>
            <a:ext cx="175260" cy="3649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73"/>
              </a:lnSpc>
              <a:buNone/>
            </a:pPr>
            <a:r>
              <a:rPr lang="en-US" sz="2299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2</a:t>
            </a:r>
            <a:endParaRPr lang="en-US" sz="2299" dirty="0"/>
          </a:p>
        </p:txBody>
      </p:sp>
      <p:sp>
        <p:nvSpPr>
          <p:cNvPr id="13" name="Text 10"/>
          <p:cNvSpPr/>
          <p:nvPr/>
        </p:nvSpPr>
        <p:spPr>
          <a:xfrm>
            <a:off x="4326850" y="3356967"/>
            <a:ext cx="7338774" cy="21277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395"/>
              </a:lnSpc>
              <a:buNone/>
            </a:pPr>
            <a:r>
              <a:rPr lang="en-US" sz="1916" b="1" kern="0" spc="-57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Los resultados obtenidos proporcionaron información valiosa sobre aspectos como los roles más demandados, las habilidades necesarias, los salarios ofrecidos y otros detalles relevantes. Este enfoque podría ser beneficioso en la toma de decisiones relacionadas con la planificación educativa y la adecuación de programas académicos a las necesidades reales del mercado laboral en el campo de TI.</a:t>
            </a:r>
            <a:endParaRPr lang="en-US" sz="1916" dirty="0"/>
          </a:p>
        </p:txBody>
      </p:sp>
      <p:sp>
        <p:nvSpPr>
          <p:cNvPr id="14" name="Shape 11"/>
          <p:cNvSpPr/>
          <p:nvPr/>
        </p:nvSpPr>
        <p:spPr>
          <a:xfrm>
            <a:off x="3475375" y="6225302"/>
            <a:ext cx="681157" cy="38814"/>
          </a:xfrm>
          <a:prstGeom prst="rect">
            <a:avLst/>
          </a:prstGeom>
          <a:solidFill>
            <a:srgbClr val="970248"/>
          </a:solidFill>
          <a:ln/>
        </p:spPr>
      </p:sp>
      <p:sp>
        <p:nvSpPr>
          <p:cNvPr id="15" name="Shape 12"/>
          <p:cNvSpPr/>
          <p:nvPr/>
        </p:nvSpPr>
        <p:spPr>
          <a:xfrm>
            <a:off x="3037582" y="6025872"/>
            <a:ext cx="437793" cy="437793"/>
          </a:xfrm>
          <a:prstGeom prst="roundRect">
            <a:avLst>
              <a:gd name="adj" fmla="val 20005"/>
            </a:avLst>
          </a:prstGeom>
          <a:solidFill>
            <a:srgbClr val="7E023C"/>
          </a:solidFill>
          <a:ln w="12144">
            <a:solidFill>
              <a:srgbClr val="970248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3168789" y="6062305"/>
            <a:ext cx="175260" cy="3649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73"/>
              </a:lnSpc>
              <a:buNone/>
            </a:pPr>
            <a:r>
              <a:rPr lang="en-US" sz="2299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3</a:t>
            </a:r>
            <a:endParaRPr lang="en-US" sz="2299" dirty="0"/>
          </a:p>
        </p:txBody>
      </p:sp>
      <p:sp>
        <p:nvSpPr>
          <p:cNvPr id="17" name="Text 14"/>
          <p:cNvSpPr/>
          <p:nvPr/>
        </p:nvSpPr>
        <p:spPr>
          <a:xfrm>
            <a:off x="4326850" y="6068378"/>
            <a:ext cx="1946196" cy="3039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95"/>
              </a:lnSpc>
              <a:buNone/>
            </a:pPr>
            <a:r>
              <a:rPr lang="en-US" sz="1916" b="1" kern="0" spc="-57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En resumen</a:t>
            </a:r>
            <a:endParaRPr lang="en-US" sz="1916" dirty="0"/>
          </a:p>
        </p:txBody>
      </p:sp>
      <p:sp>
        <p:nvSpPr>
          <p:cNvPr id="18" name="Text 15"/>
          <p:cNvSpPr/>
          <p:nvPr/>
        </p:nvSpPr>
        <p:spPr>
          <a:xfrm>
            <a:off x="4326850" y="6566892"/>
            <a:ext cx="7338774" cy="9344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452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Este trabajo contribuye a comprender y satisfacer la demanda social de profesionales de TI de manera automatizada, lo que puede ser aplicable a otras áreas disciplinarias y beneficiar a los actores responsables de la gestión educativa y laboral en el país.</a:t>
            </a:r>
            <a:endParaRPr lang="en-US" sz="2000" dirty="0"/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99870F89-8291-482E-A22B-A33BEDAB35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120" y="4649"/>
            <a:ext cx="2848334" cy="820608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5" name="Text 1"/>
          <p:cNvSpPr/>
          <p:nvPr/>
        </p:nvSpPr>
        <p:spPr>
          <a:xfrm>
            <a:off x="833199" y="6130052"/>
            <a:ext cx="56488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E62DADE4-C50A-42E0-9F19-E1B2FF5B7B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0"/>
            <a:ext cx="8229600" cy="822960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0CA48674-C74B-41ED-98CF-2B3F9ECE44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-1"/>
            <a:ext cx="6417169" cy="822960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602</Words>
  <Application>Microsoft Office PowerPoint</Application>
  <PresentationFormat>Personalizado</PresentationFormat>
  <Paragraphs>38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Overpass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MESIAS  QUIJIJE EMELY  SELENA</cp:lastModifiedBy>
  <cp:revision>7</cp:revision>
  <dcterms:created xsi:type="dcterms:W3CDTF">2023-09-28T21:31:51Z</dcterms:created>
  <dcterms:modified xsi:type="dcterms:W3CDTF">2023-10-16T19:38:49Z</dcterms:modified>
</cp:coreProperties>
</file>